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4" r:id="rId6"/>
    <p:sldId id="259" r:id="rId7"/>
    <p:sldId id="325" r:id="rId8"/>
    <p:sldId id="326" r:id="rId9"/>
    <p:sldId id="327" r:id="rId10"/>
    <p:sldId id="332" r:id="rId11"/>
    <p:sldId id="333" r:id="rId12"/>
    <p:sldId id="328" r:id="rId13"/>
    <p:sldId id="329" r:id="rId14"/>
    <p:sldId id="335" r:id="rId15"/>
    <p:sldId id="336" r:id="rId16"/>
    <p:sldId id="337" r:id="rId17"/>
    <p:sldId id="338" r:id="rId18"/>
    <p:sldId id="340" r:id="rId19"/>
    <p:sldId id="339" r:id="rId20"/>
    <p:sldId id="341" r:id="rId21"/>
    <p:sldId id="331" r:id="rId22"/>
    <p:sldId id="342" r:id="rId23"/>
    <p:sldId id="330" r:id="rId24"/>
    <p:sldId id="334" r:id="rId25"/>
    <p:sldId id="322" r:id="rId26"/>
    <p:sldId id="34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DFE54-F967-4381-AF77-D6F5B3CA8FEF}" v="1" dt="2023-09-28T05:43:54.279"/>
    <p1510:client id="{830D7640-BE87-4C4F-B4CA-6431C2F7E602}" v="3" dt="2023-11-08T14:46:54.173"/>
    <p1510:client id="{9D046BE4-003A-41B5-8393-12A37DE35058}" v="61" dt="2023-11-08T14:51:33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1" d="100"/>
          <a:sy n="71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 Šiaučiūnė" userId="S::pavaduotojas.ugdymui@prssg.lt::cf0f5a60-a916-41c1-af58-96753eb0df74" providerId="AD" clId="Web-{830D7640-BE87-4C4F-B4CA-6431C2F7E602}"/>
    <pc:docChg chg="modSld">
      <pc:chgData name="Vaida Šiaučiūnė" userId="S::pavaduotojas.ugdymui@prssg.lt::cf0f5a60-a916-41c1-af58-96753eb0df74" providerId="AD" clId="Web-{830D7640-BE87-4C4F-B4CA-6431C2F7E602}" dt="2023-11-08T14:46:54.173" v="2" actId="20577"/>
      <pc:docMkLst>
        <pc:docMk/>
      </pc:docMkLst>
      <pc:sldChg chg="modSp">
        <pc:chgData name="Vaida Šiaučiūnė" userId="S::pavaduotojas.ugdymui@prssg.lt::cf0f5a60-a916-41c1-af58-96753eb0df74" providerId="AD" clId="Web-{830D7640-BE87-4C4F-B4CA-6431C2F7E602}" dt="2023-11-08T14:46:54.173" v="2" actId="20577"/>
        <pc:sldMkLst>
          <pc:docMk/>
          <pc:sldMk cId="1549246855" sldId="256"/>
        </pc:sldMkLst>
        <pc:spChg chg="mod">
          <ac:chgData name="Vaida Šiaučiūnė" userId="S::pavaduotojas.ugdymui@prssg.lt::cf0f5a60-a916-41c1-af58-96753eb0df74" providerId="AD" clId="Web-{830D7640-BE87-4C4F-B4CA-6431C2F7E602}" dt="2023-11-08T14:46:54.173" v="2" actId="20577"/>
          <ac:spMkLst>
            <pc:docMk/>
            <pc:sldMk cId="1549246855" sldId="256"/>
            <ac:spMk id="3" creationId="{00000000-0000-0000-0000-000000000000}"/>
          </ac:spMkLst>
        </pc:spChg>
      </pc:sldChg>
    </pc:docChg>
  </pc:docChgLst>
  <pc:docChgLst>
    <pc:chgData name="Vaida Šiaučiūnė" userId="S::pavaduotojas.ugdymui@prssg.lt::cf0f5a60-a916-41c1-af58-96753eb0df74" providerId="AD" clId="Web-{9D046BE4-003A-41B5-8393-12A37DE35058}"/>
    <pc:docChg chg="modSld sldOrd">
      <pc:chgData name="Vaida Šiaučiūnė" userId="S::pavaduotojas.ugdymui@prssg.lt::cf0f5a60-a916-41c1-af58-96753eb0df74" providerId="AD" clId="Web-{9D046BE4-003A-41B5-8393-12A37DE35058}" dt="2023-11-08T14:51:33.318" v="61"/>
      <pc:docMkLst>
        <pc:docMk/>
      </pc:docMkLst>
      <pc:sldChg chg="modSp">
        <pc:chgData name="Vaida Šiaučiūnė" userId="S::pavaduotojas.ugdymui@prssg.lt::cf0f5a60-a916-41c1-af58-96753eb0df74" providerId="AD" clId="Web-{9D046BE4-003A-41B5-8393-12A37DE35058}" dt="2023-11-08T14:50:58.346" v="57" actId="20577"/>
        <pc:sldMkLst>
          <pc:docMk/>
          <pc:sldMk cId="1549246855" sldId="256"/>
        </pc:sldMkLst>
        <pc:spChg chg="mod">
          <ac:chgData name="Vaida Šiaučiūnė" userId="S::pavaduotojas.ugdymui@prssg.lt::cf0f5a60-a916-41c1-af58-96753eb0df74" providerId="AD" clId="Web-{9D046BE4-003A-41B5-8393-12A37DE35058}" dt="2023-11-08T14:50:28.860" v="51" actId="20577"/>
          <ac:spMkLst>
            <pc:docMk/>
            <pc:sldMk cId="1549246855" sldId="256"/>
            <ac:spMk id="2" creationId="{00000000-0000-0000-0000-000000000000}"/>
          </ac:spMkLst>
        </pc:spChg>
        <pc:spChg chg="mod">
          <ac:chgData name="Vaida Šiaučiūnė" userId="S::pavaduotojas.ugdymui@prssg.lt::cf0f5a60-a916-41c1-af58-96753eb0df74" providerId="AD" clId="Web-{9D046BE4-003A-41B5-8393-12A37DE35058}" dt="2023-11-08T14:50:58.346" v="57" actId="20577"/>
          <ac:spMkLst>
            <pc:docMk/>
            <pc:sldMk cId="1549246855" sldId="256"/>
            <ac:spMk id="3" creationId="{00000000-0000-0000-0000-000000000000}"/>
          </ac:spMkLst>
        </pc:spChg>
        <pc:picChg chg="mod">
          <ac:chgData name="Vaida Šiaučiūnė" userId="S::pavaduotojas.ugdymui@prssg.lt::cf0f5a60-a916-41c1-af58-96753eb0df74" providerId="AD" clId="Web-{9D046BE4-003A-41B5-8393-12A37DE35058}" dt="2023-11-08T14:49:26.465" v="26" actId="1076"/>
          <ac:picMkLst>
            <pc:docMk/>
            <pc:sldMk cId="1549246855" sldId="256"/>
            <ac:picMk id="4" creationId="{00000000-0000-0000-0000-000000000000}"/>
          </ac:picMkLst>
        </pc:picChg>
      </pc:sldChg>
      <pc:sldChg chg="modSp">
        <pc:chgData name="Vaida Šiaučiūnė" userId="S::pavaduotojas.ugdymui@prssg.lt::cf0f5a60-a916-41c1-af58-96753eb0df74" providerId="AD" clId="Web-{9D046BE4-003A-41B5-8393-12A37DE35058}" dt="2023-11-08T14:51:29.005" v="60" actId="20577"/>
        <pc:sldMkLst>
          <pc:docMk/>
          <pc:sldMk cId="2801521797" sldId="259"/>
        </pc:sldMkLst>
        <pc:spChg chg="mod">
          <ac:chgData name="Vaida Šiaučiūnė" userId="S::pavaduotojas.ugdymui@prssg.lt::cf0f5a60-a916-41c1-af58-96753eb0df74" providerId="AD" clId="Web-{9D046BE4-003A-41B5-8393-12A37DE35058}" dt="2023-11-08T14:51:19.942" v="58" actId="20577"/>
          <ac:spMkLst>
            <pc:docMk/>
            <pc:sldMk cId="2801521797" sldId="259"/>
            <ac:spMk id="2" creationId="{00000000-0000-0000-0000-000000000000}"/>
          </ac:spMkLst>
        </pc:spChg>
        <pc:spChg chg="mod">
          <ac:chgData name="Vaida Šiaučiūnė" userId="S::pavaduotojas.ugdymui@prssg.lt::cf0f5a60-a916-41c1-af58-96753eb0df74" providerId="AD" clId="Web-{9D046BE4-003A-41B5-8393-12A37DE35058}" dt="2023-11-08T14:51:29.005" v="60" actId="20577"/>
          <ac:spMkLst>
            <pc:docMk/>
            <pc:sldMk cId="2801521797" sldId="259"/>
            <ac:spMk id="3" creationId="{00000000-0000-0000-0000-000000000000}"/>
          </ac:spMkLst>
        </pc:spChg>
      </pc:sldChg>
      <pc:sldChg chg="ord">
        <pc:chgData name="Vaida Šiaučiūnė" userId="S::pavaduotojas.ugdymui@prssg.lt::cf0f5a60-a916-41c1-af58-96753eb0df74" providerId="AD" clId="Web-{9D046BE4-003A-41B5-8393-12A37DE35058}" dt="2023-11-08T14:51:33.318" v="61"/>
        <pc:sldMkLst>
          <pc:docMk/>
          <pc:sldMk cId="2811877356" sldId="328"/>
        </pc:sldMkLst>
      </pc:sldChg>
    </pc:docChg>
  </pc:docChgLst>
  <pc:docChgLst>
    <pc:chgData clId="Web-{09ADFE54-F967-4381-AF77-D6F5B3CA8FEF}"/>
    <pc:docChg chg="sldOrd">
      <pc:chgData name="" userId="" providerId="" clId="Web-{09ADFE54-F967-4381-AF77-D6F5B3CA8FEF}" dt="2023-09-28T05:43:54.279" v="0"/>
      <pc:docMkLst>
        <pc:docMk/>
      </pc:docMkLst>
      <pc:sldChg chg="ord">
        <pc:chgData name="" userId="" providerId="" clId="Web-{09ADFE54-F967-4381-AF77-D6F5B3CA8FEF}" dt="2023-09-28T05:43:54.279" v="0"/>
        <pc:sldMkLst>
          <pc:docMk/>
          <pc:sldMk cId="2801521797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55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06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0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06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72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85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29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9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11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6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7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AEF9A-7101-47C4-A79E-C0B419020EE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1090-1491-4721-A2A0-B48FB97D9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86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209550"/>
            <a:ext cx="10858500" cy="1628775"/>
          </a:xfrm>
        </p:spPr>
        <p:txBody>
          <a:bodyPr>
            <a:normAutofit/>
          </a:bodyPr>
          <a:lstStyle/>
          <a:p>
            <a:br>
              <a:rPr lang="lt-LT" sz="3600" dirty="0">
                <a:latin typeface="Times New Roman"/>
                <a:cs typeface="Times New Roman"/>
              </a:rPr>
            </a:br>
            <a:r>
              <a:rPr lang="lt-LT" sz="3600" dirty="0">
                <a:latin typeface="Times New Roman"/>
                <a:cs typeface="Times New Roman"/>
              </a:rPr>
              <a:t>Panevėžio Raimundo Sargūno sporto gimnazija</a:t>
            </a:r>
            <a:b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600" dirty="0">
                <a:latin typeface="Times New Roman"/>
                <a:cs typeface="Times New Roman"/>
              </a:rPr>
              <a:t> 2022-2023m. m. platusis veiklos kokybės įsivertinimas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976" y="2779851"/>
            <a:ext cx="9893299" cy="28484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z="2800" dirty="0">
                <a:latin typeface="Times New Roman"/>
                <a:cs typeface="Times New Roman"/>
              </a:rPr>
              <a:t>Plačiojo įsivertinimo apklausų rezultatų analizė</a:t>
            </a:r>
            <a:endParaRPr lang="en-US" sz="2800"/>
          </a:p>
          <a:p>
            <a:pPr algn="l"/>
            <a:endParaRPr lang="lt-L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1200" dirty="0">
              <a:latin typeface="Times New Roman"/>
              <a:cs typeface="Times"/>
            </a:endParaRPr>
          </a:p>
          <a:p>
            <a:pPr algn="l"/>
            <a:endParaRPr lang="lt-LT" sz="1200" dirty="0">
              <a:latin typeface="Times New Roman"/>
              <a:cs typeface="Times"/>
            </a:endParaRPr>
          </a:p>
          <a:p>
            <a:pPr algn="l"/>
            <a:endParaRPr lang="lt-LT" sz="1200" dirty="0">
              <a:latin typeface="Times New Roman"/>
              <a:cs typeface="Times"/>
            </a:endParaRPr>
          </a:p>
          <a:p>
            <a:pPr algn="l"/>
            <a:r>
              <a:rPr lang="lt-LT" sz="1200">
                <a:latin typeface="Times New Roman"/>
                <a:cs typeface="Times"/>
              </a:rPr>
              <a:t>Darbo grupės vadovė:</a:t>
            </a:r>
          </a:p>
          <a:p>
            <a:pPr algn="l"/>
            <a:r>
              <a:rPr lang="lt-LT" sz="1200">
                <a:latin typeface="Times New Roman"/>
                <a:cs typeface="Times"/>
              </a:rPr>
              <a:t>Vaida </a:t>
            </a:r>
            <a:r>
              <a:rPr lang="lt-LT" sz="1200" err="1">
                <a:latin typeface="Times New Roman"/>
                <a:cs typeface="Times"/>
              </a:rPr>
              <a:t>Šiaučiūnė</a:t>
            </a:r>
            <a:r>
              <a:rPr lang="lt-LT" sz="1200">
                <a:latin typeface="Times New Roman"/>
                <a:cs typeface="Times"/>
              </a:rPr>
              <a:t>, direktoriaus pavaduotoja ugdymui</a:t>
            </a:r>
          </a:p>
          <a:p>
            <a:pPr algn="l"/>
            <a:r>
              <a:rPr lang="lt-LT" sz="1200">
                <a:latin typeface="Times New Roman"/>
                <a:cs typeface="Times"/>
              </a:rPr>
              <a:t>Darbo grupės nariai:</a:t>
            </a:r>
          </a:p>
          <a:p>
            <a:pPr algn="l"/>
            <a:r>
              <a:rPr lang="lt-LT" sz="1200">
                <a:latin typeface="Times New Roman"/>
                <a:cs typeface="Times"/>
              </a:rPr>
              <a:t>E. Balsienė,  E. </a:t>
            </a:r>
            <a:r>
              <a:rPr lang="lt-LT" sz="1200" err="1">
                <a:latin typeface="Times New Roman"/>
                <a:cs typeface="Times"/>
              </a:rPr>
              <a:t>Mockūnienė</a:t>
            </a:r>
            <a:r>
              <a:rPr lang="lt-LT" sz="1200">
                <a:latin typeface="Times New Roman"/>
                <a:cs typeface="Times"/>
              </a:rPr>
              <a:t>,  V. </a:t>
            </a:r>
            <a:r>
              <a:rPr lang="lt-LT" sz="1200" err="1">
                <a:latin typeface="Times New Roman"/>
                <a:cs typeface="Times"/>
              </a:rPr>
              <a:t>Pankienė</a:t>
            </a:r>
            <a:r>
              <a:rPr lang="lt-LT" sz="1200">
                <a:latin typeface="Times New Roman"/>
                <a:cs typeface="Times"/>
              </a:rPr>
              <a:t>, R. Burneikienė </a:t>
            </a:r>
            <a:endParaRPr lang="lt-LT" sz="1200">
              <a:latin typeface="Times New Roman"/>
            </a:endParaRPr>
          </a:p>
          <a:p>
            <a:pPr algn="l"/>
            <a:endParaRPr lang="lt-LT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1200" dirty="0">
              <a:latin typeface="Times"/>
              <a:cs typeface="Calibri"/>
            </a:endParaRPr>
          </a:p>
          <a:p>
            <a:pPr algn="l"/>
            <a:endParaRPr lang="lt-LT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dirty="0">
              <a:cs typeface="Calibri" panose="020F0502020204030204"/>
            </a:endParaRPr>
          </a:p>
          <a:p>
            <a:pPr algn="l"/>
            <a:endParaRPr lang="en-GB" dirty="0">
              <a:cs typeface="Calibri" panose="020F0502020204030204"/>
            </a:endParaRPr>
          </a:p>
          <a:p>
            <a:endParaRPr lang="en-GB" dirty="0">
              <a:cs typeface="Calibri" panose="020F050202020403020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4373" y="342641"/>
            <a:ext cx="1573382" cy="104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246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7863539-F2A0-39B1-6BD5-8F100098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49" y="692297"/>
            <a:ext cx="10514901" cy="582072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Mokytojų vertinimai (palankūs)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3B7B2C2A-4739-3A45-0C7B-C4533664B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1249" y="1920458"/>
            <a:ext cx="6896100" cy="314325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D94D2D09-AC89-C835-0C80-04858673F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874" y="2234783"/>
            <a:ext cx="6848475" cy="838200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21E8DDA0-5200-8D1F-2963-FDA820FC82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8874" y="3086100"/>
            <a:ext cx="68008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4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318E3AA-CC3A-F97C-C652-944F11339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4DD3929-F00F-C4CD-1508-33407B7A2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Mokytojai gerbia mokinius. </a:t>
            </a:r>
          </a:p>
          <a:p>
            <a:r>
              <a:rPr lang="lt-LT" dirty="0"/>
              <a:t>Gimnazijoje analizuojami mokinių pasiekimų rezultatai, apie juos informuojami visi suinteresuoti asmenys.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4469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B757E90-9873-8952-4628-2BE361D42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Mokytojų vertinimai (mažiau palankūs)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C80FAAD-2403-6690-D566-C9E5D5648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651D1208-3AE8-E345-DC4D-0EEFF2DC9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746" y="2286918"/>
            <a:ext cx="5962650" cy="371475"/>
          </a:xfrm>
          <a:prstGeom prst="rect">
            <a:avLst/>
          </a:prstGeom>
        </p:spPr>
      </p:pic>
      <p:pic>
        <p:nvPicPr>
          <p:cNvPr id="5" name="Paveikslėlis 4">
            <a:extLst>
              <a:ext uri="{FF2B5EF4-FFF2-40B4-BE49-F238E27FC236}">
                <a16:creationId xmlns:a16="http://schemas.microsoft.com/office/drawing/2014/main" id="{0B0D7373-D240-F023-5FE5-734676A47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746" y="2713450"/>
            <a:ext cx="5848350" cy="323850"/>
          </a:xfrm>
          <a:prstGeom prst="rect">
            <a:avLst/>
          </a:prstGeom>
        </p:spPr>
      </p:pic>
      <p:pic>
        <p:nvPicPr>
          <p:cNvPr id="6" name="Paveikslėlis 5">
            <a:extLst>
              <a:ext uri="{FF2B5EF4-FFF2-40B4-BE49-F238E27FC236}">
                <a16:creationId xmlns:a16="http://schemas.microsoft.com/office/drawing/2014/main" id="{3598D6AA-898D-A086-AE05-516CA192A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8382" y="3084925"/>
            <a:ext cx="5876925" cy="381000"/>
          </a:xfrm>
          <a:prstGeom prst="rect">
            <a:avLst/>
          </a:prstGeo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44AE8BE2-4A5D-43D5-5535-DDFDE67461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6956" y="3495857"/>
            <a:ext cx="5819775" cy="352425"/>
          </a:xfrm>
          <a:prstGeom prst="rect">
            <a:avLst/>
          </a:prstGeom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5D1DB912-D870-01E1-9FFE-4F2510DD2F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9333" y="3848282"/>
            <a:ext cx="5867400" cy="419100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3D40B2D6-0C84-22C0-2E9F-A9CA2B8C6E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8382" y="4267382"/>
            <a:ext cx="5943600" cy="342900"/>
          </a:xfrm>
          <a:prstGeom prst="rect">
            <a:avLst/>
          </a:prstGeom>
        </p:spPr>
      </p:pic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230010FB-A8B8-4306-5C2C-4E51A39ADD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8382" y="4619807"/>
            <a:ext cx="6096000" cy="323850"/>
          </a:xfrm>
          <a:prstGeom prst="rect">
            <a:avLst/>
          </a:prstGeom>
        </p:spPr>
      </p:pic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0C643F24-3B6B-7EDA-C321-5FD5F0E863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98382" y="4980007"/>
            <a:ext cx="608647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683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3222502-9C0A-771C-F081-738733C1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894D046-6582-8934-BA5A-78CF7900A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Mokytojai pastebi, kad dalis mokinių bijo mokymosi iššūkių, nedaro pažangos, negeba projektuoti savo tolimesnio mokymosi ir spręsti kylančių problemų.</a:t>
            </a:r>
          </a:p>
          <a:p>
            <a:r>
              <a:rPr lang="lt-LT" dirty="0"/>
              <a:t>Mokytojai pastebi, kad dalis mokinių nedemonstruoja pagarbos kitam, laikytis tvarkos reikalavimų </a:t>
            </a:r>
          </a:p>
          <a:p>
            <a:r>
              <a:rPr lang="lt-LT" dirty="0"/>
              <a:t>Ne visi tėvai yra aktyvūs gimnazijos gyvenimo dalyviai.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90802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E225215-0F1D-2621-1CFC-344AA1AAD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Trenerių vertinimai (palankūs)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B8E6DC91-67E2-CF27-70EF-91EBEC1B64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6398" y="1628520"/>
            <a:ext cx="6896100" cy="400050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BB0B2BE7-FC8F-7AA9-9348-A90719AF2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769" y="2028570"/>
            <a:ext cx="6362700" cy="285750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6C517D97-961F-D8BD-43F8-995ED43F25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3073" y="2366452"/>
            <a:ext cx="6762750" cy="400050"/>
          </a:xfrm>
          <a:prstGeom prst="rect">
            <a:avLst/>
          </a:prstGeom>
        </p:spPr>
      </p:pic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3119619C-0582-A416-BD18-5694633F1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3073" y="2818634"/>
            <a:ext cx="65532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97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0A95066-A649-04A4-5F2E-2B7B883E3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D574ADB-569A-3B34-B976-76A35C095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Treneriai gerbia mokinius</a:t>
            </a:r>
          </a:p>
          <a:p>
            <a:r>
              <a:rPr lang="lt-LT" dirty="0"/>
              <a:t>Treneriai pastebi, kad mokiniai tobulėja, įgyja naujų įgūdžių taikant tinkamą planavimą.</a:t>
            </a:r>
          </a:p>
          <a:p>
            <a:r>
              <a:rPr lang="lt-LT" dirty="0"/>
              <a:t>Treneriai geba pastebėti ir ugdyti gabius mokinius.</a:t>
            </a:r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29277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A591DE8-DD9A-050D-1B71-1BB0DBEF9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8837"/>
          </a:xfrm>
        </p:spPr>
        <p:txBody>
          <a:bodyPr/>
          <a:lstStyle/>
          <a:p>
            <a:pPr algn="ctr"/>
            <a:r>
              <a:rPr lang="lt-LT" dirty="0"/>
              <a:t>Trenerių vertinimai (mažiau palankūs)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9EF02335-28DE-38F2-C169-69DED5EC2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425" y="2151117"/>
            <a:ext cx="6153150" cy="428625"/>
          </a:xfrm>
          <a:prstGeom prst="rect">
            <a:avLst/>
          </a:prstGeom>
        </p:spPr>
      </p:pic>
      <p:pic>
        <p:nvPicPr>
          <p:cNvPr id="5" name="Paveikslėlis 4">
            <a:extLst>
              <a:ext uri="{FF2B5EF4-FFF2-40B4-BE49-F238E27FC236}">
                <a16:creationId xmlns:a16="http://schemas.microsoft.com/office/drawing/2014/main" id="{0F70B51C-90B6-6B52-E768-A0D5DE50C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425" y="2586812"/>
            <a:ext cx="6181725" cy="390525"/>
          </a:xfrm>
          <a:prstGeom prst="rect">
            <a:avLst/>
          </a:prstGeom>
        </p:spPr>
      </p:pic>
      <p:pic>
        <p:nvPicPr>
          <p:cNvPr id="6" name="Paveikslėlis 5">
            <a:extLst>
              <a:ext uri="{FF2B5EF4-FFF2-40B4-BE49-F238E27FC236}">
                <a16:creationId xmlns:a16="http://schemas.microsoft.com/office/drawing/2014/main" id="{C35900A6-CDFD-2755-5DF2-CD43C55102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9437" y="2943225"/>
            <a:ext cx="5953125" cy="485775"/>
          </a:xfrm>
          <a:prstGeom prst="rect">
            <a:avLst/>
          </a:prstGeo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BCFA5C8F-E04C-EBC5-C7F1-18532B6374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3724" y="3429000"/>
            <a:ext cx="59531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87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0EB266D-193A-1841-BA3E-4CDE590A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F40D91D-B57A-0FD4-8A7C-08E91A3D7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Treneriai pastebi, kad ne visi mokiniai daro pažangą visose ugdymo srityse, gerbia kitus ir geba spręsti iškylančias problemas. </a:t>
            </a:r>
          </a:p>
          <a:p>
            <a:r>
              <a:rPr lang="lt-LT" dirty="0"/>
              <a:t>Treneriai pastebi, kad tėvų  įsitraukimas į gimnazijos veiklas yra mažas.</a:t>
            </a:r>
          </a:p>
        </p:txBody>
      </p:sp>
    </p:spTree>
    <p:extLst>
      <p:ext uri="{BB962C8B-B14F-4D97-AF65-F5344CB8AC3E}">
        <p14:creationId xmlns:p14="http://schemas.microsoft.com/office/powerpoint/2010/main" val="2812636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8B6C388-67FD-2331-4F80-A4EDDD3D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645514"/>
            <a:ext cx="10515600" cy="835027"/>
          </a:xfrm>
        </p:spPr>
        <p:txBody>
          <a:bodyPr/>
          <a:lstStyle/>
          <a:p>
            <a:pPr algn="ctr"/>
            <a:r>
              <a:rPr lang="lt-LT" dirty="0"/>
              <a:t>Tėvų vertinimai (palankūs)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3B5E3C2B-B9E9-DAA4-7EC3-8205758789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5350" y="2079029"/>
            <a:ext cx="6486525" cy="381000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7A239694-7713-4E3A-0201-263E44D9C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336" y="2760065"/>
            <a:ext cx="6686550" cy="342900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9447DD-FC8F-5637-5FBC-548341E6A6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5348" y="2398115"/>
            <a:ext cx="648652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301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7A3D151-000C-3150-D7B8-51F3195B8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84C6719-E711-E12F-B8CB-72D352304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Tėvai pastebi, kas jų  vaikams sekasi, kad išmoksta naujų dalykų.</a:t>
            </a:r>
          </a:p>
          <a:p>
            <a:r>
              <a:rPr lang="lt-LT" dirty="0"/>
              <a:t>Tėvai pažymi, kad vaikai gerbia kitus.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8813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7703BC9-E38A-2371-07FD-1502E845A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18" y="365125"/>
            <a:ext cx="10609082" cy="473861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Mokinių aktyvumas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88CB5285-93E4-14FD-0F1B-EDA77BAB38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8614" y="1136627"/>
            <a:ext cx="7414771" cy="2033082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207DE8F9-4DCC-F38B-E7FC-D08438EEF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368" y="3429000"/>
            <a:ext cx="7312017" cy="206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96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94D367C-5DEF-678B-E538-E9755461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852" y="365125"/>
            <a:ext cx="10561948" cy="49569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Tėvų vertinimai (mažiau palankūs)</a:t>
            </a:r>
          </a:p>
        </p:txBody>
      </p:sp>
      <p:pic>
        <p:nvPicPr>
          <p:cNvPr id="7" name="Paveikslėlis 6">
            <a:extLst>
              <a:ext uri="{FF2B5EF4-FFF2-40B4-BE49-F238E27FC236}">
                <a16:creationId xmlns:a16="http://schemas.microsoft.com/office/drawing/2014/main" id="{53FEE465-1C62-39E5-4C55-FFEF695EF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73" y="2791455"/>
            <a:ext cx="6086475" cy="361950"/>
          </a:xfrm>
          <a:prstGeom prst="rect">
            <a:avLst/>
          </a:prstGeom>
        </p:spPr>
      </p:pic>
      <p:pic>
        <p:nvPicPr>
          <p:cNvPr id="15" name="Paveikslėlis 14">
            <a:extLst>
              <a:ext uri="{FF2B5EF4-FFF2-40B4-BE49-F238E27FC236}">
                <a16:creationId xmlns:a16="http://schemas.microsoft.com/office/drawing/2014/main" id="{C462F900-8A6B-F9C0-1803-9C16F49E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386" y="2008908"/>
            <a:ext cx="6038850" cy="342900"/>
          </a:xfrm>
          <a:prstGeom prst="rect">
            <a:avLst/>
          </a:prstGeom>
        </p:spPr>
      </p:pic>
      <p:pic>
        <p:nvPicPr>
          <p:cNvPr id="17" name="Paveikslėlis 16">
            <a:extLst>
              <a:ext uri="{FF2B5EF4-FFF2-40B4-BE49-F238E27FC236}">
                <a16:creationId xmlns:a16="http://schemas.microsoft.com/office/drawing/2014/main" id="{F3620FCB-4854-FCB0-3C64-80D1D106B3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525" y="2405390"/>
            <a:ext cx="6010275" cy="333375"/>
          </a:xfrm>
          <a:prstGeom prst="rect">
            <a:avLst/>
          </a:prstGeom>
        </p:spPr>
      </p:pic>
      <p:pic>
        <p:nvPicPr>
          <p:cNvPr id="21" name="Paveikslėlis 20">
            <a:extLst>
              <a:ext uri="{FF2B5EF4-FFF2-40B4-BE49-F238E27FC236}">
                <a16:creationId xmlns:a16="http://schemas.microsoft.com/office/drawing/2014/main" id="{96DD8BBC-7D65-0BE8-2D49-5499A23924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6100" y="3181267"/>
            <a:ext cx="6019800" cy="342900"/>
          </a:xfrm>
          <a:prstGeom prst="rect">
            <a:avLst/>
          </a:prstGeom>
        </p:spPr>
      </p:pic>
      <p:pic>
        <p:nvPicPr>
          <p:cNvPr id="23" name="Paveikslėlis 22">
            <a:extLst>
              <a:ext uri="{FF2B5EF4-FFF2-40B4-BE49-F238E27FC236}">
                <a16:creationId xmlns:a16="http://schemas.microsoft.com/office/drawing/2014/main" id="{1D3BEFD0-B78D-DF5C-5691-D1EA8548BE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7525" y="3524167"/>
            <a:ext cx="6076950" cy="838200"/>
          </a:xfrm>
          <a:prstGeom prst="rect">
            <a:avLst/>
          </a:prstGeom>
        </p:spPr>
      </p:pic>
      <p:pic>
        <p:nvPicPr>
          <p:cNvPr id="25" name="Paveikslėlis 24">
            <a:extLst>
              <a:ext uri="{FF2B5EF4-FFF2-40B4-BE49-F238E27FC236}">
                <a16:creationId xmlns:a16="http://schemas.microsoft.com/office/drawing/2014/main" id="{2FC53AC6-9609-0962-E251-E2F2EC4577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1337" y="4392137"/>
            <a:ext cx="6029325" cy="381000"/>
          </a:xfrm>
          <a:prstGeom prst="rect">
            <a:avLst/>
          </a:prstGeom>
        </p:spPr>
      </p:pic>
      <p:pic>
        <p:nvPicPr>
          <p:cNvPr id="33" name="Paveikslėlis 32">
            <a:extLst>
              <a:ext uri="{FF2B5EF4-FFF2-40B4-BE49-F238E27FC236}">
                <a16:creationId xmlns:a16="http://schemas.microsoft.com/office/drawing/2014/main" id="{70155461-D5F9-70CE-3C19-B1345B7E6D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24826" y="4802907"/>
            <a:ext cx="6096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62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F20B70C-3DAC-283E-67B7-48A2A350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1D7705D-289B-A906-60D9-174CB8E5D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Tėvai galėtų būti labiau įtraukiami į mokyklos bendruomenės gyvenimą.</a:t>
            </a:r>
          </a:p>
          <a:p>
            <a:r>
              <a:rPr lang="lt-LT" dirty="0"/>
              <a:t>Pamokose per mažai skirtingo sunkumo užduočių.</a:t>
            </a:r>
          </a:p>
          <a:p>
            <a:r>
              <a:rPr lang="lt-LT" dirty="0"/>
              <a:t>Tėvai pastebi, kad trūksta pamokų kitose erdvėse ir aplinkose.</a:t>
            </a:r>
          </a:p>
          <a:p>
            <a:r>
              <a:rPr lang="lt-LT" dirty="0"/>
              <a:t>Tėvai pripažįsta, kad jie per mažai įsitraukia į gimnazijos ateities planavimą bei dalyvavimą įvairiose gimnazijos veiklose.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9224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Stiprybės</a:t>
            </a:r>
            <a:endParaRPr lang="en-GB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 gimnaziją atvyksta savimi pasitikintys, trenerių atrinkti gabūs sportui mokiniai.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Gimnazijoje mokytojai/treneriai taiko įvairius vertinimo būdus, analizuoja mokinių pasiekimų rezultatus, apie juos informuoja visus suinteresuotus asmenis, demonstruojami jų darbai, jais puošiamos gimnazijos erdvės.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Gimnazijos mokiniai jaučiasi saugūs, jie žino į ką kreiptis pagalbos, jei kyla sunkumų.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0620" y="142983"/>
            <a:ext cx="2328874" cy="16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26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Tobulintinos sritys</a:t>
            </a:r>
            <a:endParaRPr lang="en-GB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6681"/>
            <a:ext cx="10515600" cy="3810281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Pamokose pasigendama įvairaus sunkumo užduočių pasirinkimo, ryšio su realiu gyvenimu, jose trūksta šiuolaikiškumo.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mažai klausiama mokinių nuomonės apie gimnazijos veiklas, apie gimnazijos ateitį, viziją ir ką norėtų keisti, dalis mokinių nedemonstruoja pagarbos kitam, nesilaiko tvarkos reikalavimų.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Tėvai ir mokiniai per mažai įsitraukia į gimnazijos veiklų planavimą ir dalyvavimą gimnazijos veiklose.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0620" y="142983"/>
            <a:ext cx="2328874" cy="16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9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950" y="498475"/>
            <a:ext cx="10515600" cy="1325563"/>
          </a:xfrm>
        </p:spPr>
        <p:txBody>
          <a:bodyPr>
            <a:normAutofit fontScale="90000"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</a:pPr>
            <a:r>
              <a:rPr lang="lt-LT" sz="3600">
                <a:solidFill>
                  <a:srgbClr val="FF0000"/>
                </a:solidFill>
                <a:latin typeface="Times New Roman"/>
                <a:ea typeface="+mn-ea"/>
                <a:cs typeface="Times New Roman"/>
              </a:rPr>
              <a:t>Apklausos, vykdytos „Mano dienynas” pagalba, rezultatai</a:t>
            </a:r>
            <a:br>
              <a:rPr lang="lt-LT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lt-LT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38909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noProof="1">
                <a:latin typeface="Times New Roman"/>
                <a:cs typeface="Times New Roman"/>
              </a:rPr>
              <a:t>Apklausoje</a:t>
            </a: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lt-LT" dirty="0">
                <a:latin typeface="Times New Roman"/>
                <a:cs typeface="Times New Roman"/>
              </a:rPr>
              <a:t>dalyvavo: 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 mokiniai   iš 214 (46 proc.)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tėvų           iš 214 (23 proc.)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mokytojas iš 24   (87,5 proc.)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treneris      iš 28   (75 proc.)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52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E1523C5-BA1B-6A1B-BF81-8F05A7EF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01712" cy="800945"/>
          </a:xfrm>
        </p:spPr>
        <p:txBody>
          <a:bodyPr/>
          <a:lstStyle/>
          <a:p>
            <a:pPr algn="ctr"/>
            <a:r>
              <a:rPr lang="lt-LT" dirty="0"/>
              <a:t>Tėvų aktyvumas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60708675-327A-0D54-E4D2-A70F55AF7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6575" y="1390953"/>
            <a:ext cx="6038850" cy="1657350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8FB5F554-8BEC-DA5A-DBC4-F7FCE3BCD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337" y="3524447"/>
            <a:ext cx="67913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0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97DBF66-6B7D-66D9-A2ED-7DE8AAF6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Atstumas nuo namų iki mokyklos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F597C64A-77BA-8DF8-E0BF-AEB7149EFF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9912" y="3215481"/>
            <a:ext cx="5972175" cy="1571625"/>
          </a:xfrm>
        </p:spPr>
      </p:pic>
    </p:spTree>
    <p:extLst>
      <p:ext uri="{BB962C8B-B14F-4D97-AF65-F5344CB8AC3E}">
        <p14:creationId xmlns:p14="http://schemas.microsoft.com/office/powerpoint/2010/main" val="330522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7C5D462-8E74-58FF-F6A6-02BA4002E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772"/>
          </a:xfrm>
        </p:spPr>
        <p:txBody>
          <a:bodyPr/>
          <a:lstStyle/>
          <a:p>
            <a:pPr algn="ctr"/>
            <a:r>
              <a:rPr lang="lt-LT" dirty="0"/>
              <a:t>Mokinių vertinimai (palankesni)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E4A94A3E-0EA8-29F2-FBE4-DD9FBA2285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0875" y="1063898"/>
            <a:ext cx="6934200" cy="495300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07772BE3-1DB8-637C-E3F3-707810947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9475" y="1591793"/>
            <a:ext cx="6477000" cy="400050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549E4283-56D4-E7FC-3FB1-4A4388B4D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9873" y="3666420"/>
            <a:ext cx="6267450" cy="409575"/>
          </a:xfrm>
          <a:prstGeom prst="rect">
            <a:avLst/>
          </a:prstGeom>
        </p:spPr>
      </p:pic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2C0C11DE-A857-29FE-5A23-12BB490C3D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398" y="2540547"/>
            <a:ext cx="6019800" cy="438150"/>
          </a:xfrm>
          <a:prstGeom prst="rect">
            <a:avLst/>
          </a:prstGeom>
        </p:spPr>
      </p:pic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F5904BA7-7B93-0840-22CC-35881B7750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9398" y="3066309"/>
            <a:ext cx="6257925" cy="466725"/>
          </a:xfrm>
          <a:prstGeom prst="rect">
            <a:avLst/>
          </a:prstGeom>
        </p:spPr>
      </p:pic>
      <p:pic>
        <p:nvPicPr>
          <p:cNvPr id="15" name="Paveikslėlis 14">
            <a:extLst>
              <a:ext uri="{FF2B5EF4-FFF2-40B4-BE49-F238E27FC236}">
                <a16:creationId xmlns:a16="http://schemas.microsoft.com/office/drawing/2014/main" id="{4D0A0BB9-6527-D804-29A2-FFFB6F9514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9010" y="2058557"/>
            <a:ext cx="6257925" cy="400050"/>
          </a:xfrm>
          <a:prstGeom prst="rect">
            <a:avLst/>
          </a:prstGeom>
        </p:spPr>
      </p:pic>
      <p:pic>
        <p:nvPicPr>
          <p:cNvPr id="17" name="Paveikslėlis 16">
            <a:extLst>
              <a:ext uri="{FF2B5EF4-FFF2-40B4-BE49-F238E27FC236}">
                <a16:creationId xmlns:a16="http://schemas.microsoft.com/office/drawing/2014/main" id="{6DEF6406-680C-9F4E-088D-5391291722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70348" y="4186510"/>
            <a:ext cx="6286500" cy="381000"/>
          </a:xfrm>
          <a:prstGeom prst="rect">
            <a:avLst/>
          </a:prstGeom>
        </p:spPr>
      </p:pic>
      <p:pic>
        <p:nvPicPr>
          <p:cNvPr id="19" name="Paveikslėlis 18">
            <a:extLst>
              <a:ext uri="{FF2B5EF4-FFF2-40B4-BE49-F238E27FC236}">
                <a16:creationId xmlns:a16="http://schemas.microsoft.com/office/drawing/2014/main" id="{B013E576-96E7-E212-2D4C-7A0936BBF8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60823" y="4607500"/>
            <a:ext cx="6286500" cy="447675"/>
          </a:xfrm>
          <a:prstGeom prst="rect">
            <a:avLst/>
          </a:prstGeom>
        </p:spPr>
      </p:pic>
      <p:pic>
        <p:nvPicPr>
          <p:cNvPr id="21" name="Paveikslėlis 20">
            <a:extLst>
              <a:ext uri="{FF2B5EF4-FFF2-40B4-BE49-F238E27FC236}">
                <a16:creationId xmlns:a16="http://schemas.microsoft.com/office/drawing/2014/main" id="{06602935-F580-7DDD-FE8A-22E654F06E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99010" y="5095165"/>
            <a:ext cx="6267450" cy="1314450"/>
          </a:xfrm>
          <a:prstGeom prst="rect">
            <a:avLst/>
          </a:prstGeom>
        </p:spPr>
      </p:pic>
      <p:pic>
        <p:nvPicPr>
          <p:cNvPr id="23" name="Paveikslėlis 22">
            <a:extLst>
              <a:ext uri="{FF2B5EF4-FFF2-40B4-BE49-F238E27FC236}">
                <a16:creationId xmlns:a16="http://schemas.microsoft.com/office/drawing/2014/main" id="{282BD7FD-30A5-6A5B-3260-44FF96DAFE6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54673" y="6409615"/>
            <a:ext cx="62579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2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DE0FDF2-2F4E-C609-E0C3-90D98FF5A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9632387-DF39-4E48-949E-2DE710C96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Į gimnaziją atvyksta savimi pasitikintys mokiniai, gerbiantys kitus, suprantantys gimnazijos tvarkas ir jų besilaikantys.</a:t>
            </a:r>
          </a:p>
          <a:p>
            <a:r>
              <a:rPr lang="lt-LT" dirty="0"/>
              <a:t>Gimnazijos mokiniai jaučiasi saugūs, nes žino į ką kreiptis pagalbos, jei kyla sunkumų.</a:t>
            </a:r>
          </a:p>
          <a:p>
            <a:r>
              <a:rPr lang="lt-LT" dirty="0"/>
              <a:t>Mokiniai pažymi, kad mokytojai taiko įvairius vertinimo būdus, informuoja apie pasiekimus mokinius ir jų tėvus (globėjus/rūpintojus).</a:t>
            </a:r>
          </a:p>
          <a:p>
            <a:r>
              <a:rPr lang="lt-LT" dirty="0"/>
              <a:t>Mokiniai pažymi, kad mokytojai demonstruoja jų darbus ir puošia jais gimnazijos erdves.</a:t>
            </a:r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72982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BBDF0C7-B534-56C9-9641-70BE6F9B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Išvados	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10F664F-3598-8E6D-B148-4994FF021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Per mažai skiriama užduočių susijusių su realiu gyvenimu ir patirtimi.</a:t>
            </a:r>
          </a:p>
          <a:p>
            <a:r>
              <a:rPr lang="lt-LT" dirty="0"/>
              <a:t>Pamokose per mažai skirtingo sunkumo užduočių.</a:t>
            </a:r>
          </a:p>
          <a:p>
            <a:r>
              <a:rPr lang="lt-LT" dirty="0"/>
              <a:t>Pamokose trūksta šiuolaikiškumo.</a:t>
            </a:r>
          </a:p>
          <a:p>
            <a:r>
              <a:rPr lang="lt-LT" dirty="0"/>
              <a:t>Per mažai klausiama mokinių nuomonės apie gimnazijos veiklas, apie gimnazijos ateitį, viziją ir ką norėtų keisti.</a:t>
            </a:r>
          </a:p>
          <a:p>
            <a:r>
              <a:rPr lang="lt-LT" dirty="0"/>
              <a:t>Mokiniai per mažai įsitraukia į gimnazijos bendruomenės gyvenimą.</a:t>
            </a:r>
          </a:p>
        </p:txBody>
      </p:sp>
    </p:spTree>
    <p:extLst>
      <p:ext uri="{BB962C8B-B14F-4D97-AF65-F5344CB8AC3E}">
        <p14:creationId xmlns:p14="http://schemas.microsoft.com/office/powerpoint/2010/main" val="90204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27C410F-9AAD-A303-1663-6FFD5F8D6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12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Mokinių vertinimai (nepalankūs)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5BC4DF4E-F842-BD8E-6A32-C53739A8D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775" y="1197266"/>
            <a:ext cx="5886450" cy="466725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7880CB51-7C47-0B07-11F4-BB6B3C77A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075" y="1742265"/>
            <a:ext cx="5657850" cy="371475"/>
          </a:xfrm>
          <a:prstGeom prst="rect">
            <a:avLst/>
          </a:prstGeom>
        </p:spPr>
      </p:pic>
      <p:pic>
        <p:nvPicPr>
          <p:cNvPr id="9" name="Paveikslėlis 8">
            <a:extLst>
              <a:ext uri="{FF2B5EF4-FFF2-40B4-BE49-F238E27FC236}">
                <a16:creationId xmlns:a16="http://schemas.microsoft.com/office/drawing/2014/main" id="{E8E947E5-2A99-5979-A36D-CE05BAE62F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075" y="2262580"/>
            <a:ext cx="5581650" cy="428625"/>
          </a:xfrm>
          <a:prstGeom prst="rect">
            <a:avLst/>
          </a:prstGeom>
        </p:spPr>
      </p:pic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B0FEFCE9-C0C5-D859-B7C7-4B260BED96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9450" y="2764630"/>
            <a:ext cx="5753100" cy="381000"/>
          </a:xfrm>
          <a:prstGeom prst="rect">
            <a:avLst/>
          </a:prstGeom>
        </p:spPr>
      </p:pic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0165D886-4D58-DE11-925A-9A8776F773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4687" y="3238500"/>
            <a:ext cx="5762625" cy="381000"/>
          </a:xfrm>
          <a:prstGeom prst="rect">
            <a:avLst/>
          </a:prstGeom>
        </p:spPr>
      </p:pic>
      <p:pic>
        <p:nvPicPr>
          <p:cNvPr id="15" name="Paveikslėlis 14">
            <a:extLst>
              <a:ext uri="{FF2B5EF4-FFF2-40B4-BE49-F238E27FC236}">
                <a16:creationId xmlns:a16="http://schemas.microsoft.com/office/drawing/2014/main" id="{CD166C2F-A86C-BE9E-3273-004D0B8C49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4687" y="3619500"/>
            <a:ext cx="5924550" cy="457200"/>
          </a:xfrm>
          <a:prstGeom prst="rect">
            <a:avLst/>
          </a:prstGeom>
        </p:spPr>
      </p:pic>
      <p:pic>
        <p:nvPicPr>
          <p:cNvPr id="17" name="Paveikslėlis 16">
            <a:extLst>
              <a:ext uri="{FF2B5EF4-FFF2-40B4-BE49-F238E27FC236}">
                <a16:creationId xmlns:a16="http://schemas.microsoft.com/office/drawing/2014/main" id="{6E04288F-DEDF-74BA-7B14-FC26DD56E1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4687" y="4023120"/>
            <a:ext cx="6000750" cy="409575"/>
          </a:xfrm>
          <a:prstGeom prst="rect">
            <a:avLst/>
          </a:prstGeom>
        </p:spPr>
      </p:pic>
      <p:pic>
        <p:nvPicPr>
          <p:cNvPr id="19" name="Paveikslėlis 18">
            <a:extLst>
              <a:ext uri="{FF2B5EF4-FFF2-40B4-BE49-F238E27FC236}">
                <a16:creationId xmlns:a16="http://schemas.microsoft.com/office/drawing/2014/main" id="{16E4F02E-027E-246F-508F-70F5490031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60937" y="4524876"/>
            <a:ext cx="5857875" cy="390525"/>
          </a:xfrm>
          <a:prstGeom prst="rect">
            <a:avLst/>
          </a:prstGeom>
        </p:spPr>
      </p:pic>
      <p:pic>
        <p:nvPicPr>
          <p:cNvPr id="21" name="Paveikslėlis 20">
            <a:extLst>
              <a:ext uri="{FF2B5EF4-FFF2-40B4-BE49-F238E27FC236}">
                <a16:creationId xmlns:a16="http://schemas.microsoft.com/office/drawing/2014/main" id="{EC5B40A2-6640-1EFD-A236-C3BA5B9BB4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09937" y="4919818"/>
            <a:ext cx="5905500" cy="381000"/>
          </a:xfrm>
          <a:prstGeom prst="rect">
            <a:avLst/>
          </a:prstGeom>
        </p:spPr>
      </p:pic>
      <p:pic>
        <p:nvPicPr>
          <p:cNvPr id="23" name="Paveikslėlis 22">
            <a:extLst>
              <a:ext uri="{FF2B5EF4-FFF2-40B4-BE49-F238E27FC236}">
                <a16:creationId xmlns:a16="http://schemas.microsoft.com/office/drawing/2014/main" id="{BF088DF0-B0F0-869C-693A-6836B0F09B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52787" y="5300657"/>
            <a:ext cx="5886450" cy="419100"/>
          </a:xfrm>
          <a:prstGeom prst="rect">
            <a:avLst/>
          </a:prstGeom>
        </p:spPr>
      </p:pic>
      <p:pic>
        <p:nvPicPr>
          <p:cNvPr id="25" name="Paveikslėlis 24">
            <a:extLst>
              <a:ext uri="{FF2B5EF4-FFF2-40B4-BE49-F238E27FC236}">
                <a16:creationId xmlns:a16="http://schemas.microsoft.com/office/drawing/2014/main" id="{64FFCD7A-724A-D2FF-D32A-B26F951B48D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00412" y="5774649"/>
            <a:ext cx="5838825" cy="381000"/>
          </a:xfrm>
          <a:prstGeom prst="rect">
            <a:avLst/>
          </a:prstGeom>
        </p:spPr>
      </p:pic>
      <p:pic>
        <p:nvPicPr>
          <p:cNvPr id="27" name="Paveikslėlis 26">
            <a:extLst>
              <a:ext uri="{FF2B5EF4-FFF2-40B4-BE49-F238E27FC236}">
                <a16:creationId xmlns:a16="http://schemas.microsoft.com/office/drawing/2014/main" id="{F1D52D3B-7FE4-7623-DB61-4EB6EB75C6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00412" y="6205950"/>
            <a:ext cx="58959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7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5C2FB37EE0F64B9851D7157096A920" ma:contentTypeVersion="5" ma:contentTypeDescription="Create a new document." ma:contentTypeScope="" ma:versionID="878edfb8076469527cd2b5c2137cfacf">
  <xsd:schema xmlns:xsd="http://www.w3.org/2001/XMLSchema" xmlns:xs="http://www.w3.org/2001/XMLSchema" xmlns:p="http://schemas.microsoft.com/office/2006/metadata/properties" xmlns:ns2="93a25f52-31c1-41fb-911e-848896860952" xmlns:ns3="6bf8a9b9-15d5-4bb9-815c-185da2263ee9" targetNamespace="http://schemas.microsoft.com/office/2006/metadata/properties" ma:root="true" ma:fieldsID="b951eadbc2cadf040efc7d15ac623716" ns2:_="" ns3:_="">
    <xsd:import namespace="93a25f52-31c1-41fb-911e-848896860952"/>
    <xsd:import namespace="6bf8a9b9-15d5-4bb9-815c-185da2263e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25f52-31c1-41fb-911e-8488968609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8a9b9-15d5-4bb9-815c-185da2263ee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36419F-C032-4992-9724-72E5624CC45F}"/>
</file>

<file path=customXml/itemProps2.xml><?xml version="1.0" encoding="utf-8"?>
<ds:datastoreItem xmlns:ds="http://schemas.openxmlformats.org/officeDocument/2006/customXml" ds:itemID="{F7F325AA-69B7-4E06-85C3-B7E8A7FDC0B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F777E81-9CE1-4919-83E8-8B7BC2B74E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3865</TotalTime>
  <Words>570</Words>
  <Application>Microsoft Office PowerPoint</Application>
  <PresentationFormat>Widescreen</PresentationFormat>
  <Paragraphs>75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Panevėžio Raimundo Sargūno sporto gimnazija  2022-2023m. m. platusis veiklos kokybės įsivertinimas</vt:lpstr>
      <vt:lpstr>Mokinių aktyvumas</vt:lpstr>
      <vt:lpstr>Apklausos, vykdytos „Mano dienynas” pagalba, rezultatai </vt:lpstr>
      <vt:lpstr>Tėvų aktyvumas</vt:lpstr>
      <vt:lpstr>Atstumas nuo namų iki mokyklos</vt:lpstr>
      <vt:lpstr>Mokinių vertinimai (palankesni)</vt:lpstr>
      <vt:lpstr>Išvados</vt:lpstr>
      <vt:lpstr>Išvados </vt:lpstr>
      <vt:lpstr>Mokinių vertinimai (nepalankūs)</vt:lpstr>
      <vt:lpstr>Mokytojų vertinimai (palankūs)</vt:lpstr>
      <vt:lpstr>Išvados</vt:lpstr>
      <vt:lpstr>Mokytojų vertinimai (mažiau palankūs)</vt:lpstr>
      <vt:lpstr>Išvados</vt:lpstr>
      <vt:lpstr>Trenerių vertinimai (palankūs)</vt:lpstr>
      <vt:lpstr>Išvados</vt:lpstr>
      <vt:lpstr>Trenerių vertinimai (mažiau palankūs)</vt:lpstr>
      <vt:lpstr>Išvados</vt:lpstr>
      <vt:lpstr>Tėvų vertinimai (palankūs)</vt:lpstr>
      <vt:lpstr>Išvados</vt:lpstr>
      <vt:lpstr>Tėvų vertinimai (mažiau palankūs)</vt:lpstr>
      <vt:lpstr>Išvados</vt:lpstr>
      <vt:lpstr>Stiprybės</vt:lpstr>
      <vt:lpstr>Tobulintinos sritys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Panevėžio Raimundo Sargūno sporto gimnazija  2020-2021m. m. platusis veiklos kokybės įsivertinimas</dc:title>
  <dc:creator>Eugenijus</dc:creator>
  <cp:lastModifiedBy>Eugenija Mockūnienė</cp:lastModifiedBy>
  <cp:revision>106</cp:revision>
  <dcterms:created xsi:type="dcterms:W3CDTF">2021-06-21T13:51:49Z</dcterms:created>
  <dcterms:modified xsi:type="dcterms:W3CDTF">2023-11-08T14:51:35Z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0x0101009E5C2FB37EE0F64B9851D7157096A920</vt:lpwstr>
  </property>
</Properties>
</file>